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4" r:id="rId2"/>
    <p:sldId id="265" r:id="rId3"/>
    <p:sldId id="266" r:id="rId4"/>
    <p:sldId id="268" r:id="rId5"/>
    <p:sldId id="269" r:id="rId6"/>
    <p:sldId id="270" r:id="rId7"/>
    <p:sldId id="271" r:id="rId8"/>
    <p:sldId id="272" r:id="rId9"/>
    <p:sldId id="260" r:id="rId10"/>
    <p:sldId id="257" r:id="rId11"/>
    <p:sldId id="258" r:id="rId12"/>
    <p:sldId id="273" r:id="rId13"/>
    <p:sldId id="275" r:id="rId14"/>
    <p:sldId id="276" r:id="rId15"/>
    <p:sldId id="259" r:id="rId16"/>
    <p:sldId id="274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EAF36-8A96-4637-B88C-4B7920FEBD19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7C9C5-FEC6-4DDC-B867-2347C50CC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variants model can also be called single loci model.  Group based association or compound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heterogyosity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called multiple-loci model.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Burden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tests are more powerful when most variants in a region are causal and the effects are in the same direction, whereas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more powerful when a large fraction of the variants in a region are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noncausal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the effects of causal variants are in different directions.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6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4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9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1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0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5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9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2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2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1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6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2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5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D6F46-9DF2-4D41-9626-1A06F57E5052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2751-DD5A-4BA1-8C6C-A7AFCEAB4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9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iorxiv.org/content/biorxiv/early/2019/12/10/868570.full.pdf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93847"/>
            <a:ext cx="120378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</a:rPr>
              <a:t>UK Biobank Whole-Exome Sequence Binary Phenome Analysis with Robust Region-Based Rare-Variant Test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16351" y="3896031"/>
            <a:ext cx="7198681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Shicheng Guo</a:t>
            </a:r>
          </a:p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Center for Precision Medicine Research, </a:t>
            </a:r>
          </a:p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Marshfield Clinic Research Institute</a:t>
            </a:r>
            <a:b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01/24/2019</a:t>
            </a: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48910" y="195925"/>
            <a:ext cx="80552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Robust SKAT-O analyses to Skin Cancer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8"/>
          <a:stretch/>
        </p:blipFill>
        <p:spPr>
          <a:xfrm>
            <a:off x="0" y="1097280"/>
            <a:ext cx="12192000" cy="45120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77612" y="1365658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SLC4A8</a:t>
            </a:r>
          </a:p>
        </p:txBody>
      </p:sp>
      <p:sp>
        <p:nvSpPr>
          <p:cNvPr id="5" name="Rectangle 4"/>
          <p:cNvSpPr/>
          <p:nvPr/>
        </p:nvSpPr>
        <p:spPr>
          <a:xfrm>
            <a:off x="7198199" y="1930923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LRRC55</a:t>
            </a:r>
          </a:p>
        </p:txBody>
      </p:sp>
      <p:sp>
        <p:nvSpPr>
          <p:cNvPr id="6" name="Rectangle 5"/>
          <p:cNvSpPr/>
          <p:nvPr/>
        </p:nvSpPr>
        <p:spPr>
          <a:xfrm>
            <a:off x="5202229" y="1746257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NAMPT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46116" y="1930923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RAD51D</a:t>
            </a:r>
          </a:p>
        </p:txBody>
      </p:sp>
      <p:sp>
        <p:nvSpPr>
          <p:cNvPr id="8" name="Rectangle 7"/>
          <p:cNvSpPr/>
          <p:nvPr/>
        </p:nvSpPr>
        <p:spPr>
          <a:xfrm>
            <a:off x="2219408" y="1997425"/>
            <a:ext cx="94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FARSB</a:t>
            </a:r>
          </a:p>
        </p:txBody>
      </p:sp>
      <p:sp>
        <p:nvSpPr>
          <p:cNvPr id="9" name="Rectangle 8"/>
          <p:cNvSpPr/>
          <p:nvPr/>
        </p:nvSpPr>
        <p:spPr>
          <a:xfrm>
            <a:off x="8773738" y="1997425"/>
            <a:ext cx="88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SFTA3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3586" y="5925889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 </a:t>
            </a:r>
            <a:r>
              <a:rPr lang="en-US" b="1" dirty="0" smtClean="0">
                <a:solidFill>
                  <a:srgbClr val="333333"/>
                </a:solidFill>
                <a:latin typeface="Helvetica Neue"/>
              </a:rPr>
              <a:t>1,551 cases and 44,015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0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48910" y="195925"/>
            <a:ext cx="8465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Robust SKAT-O analyses to Breast Cancer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962" y="6253541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/>
              </a:rPr>
              <a:t>1,398 </a:t>
            </a:r>
            <a:r>
              <a:rPr lang="en-US" b="1" dirty="0" smtClean="0">
                <a:solidFill>
                  <a:srgbClr val="333333"/>
                </a:solidFill>
                <a:latin typeface="Helvetica Neue"/>
              </a:rPr>
              <a:t>cases and 22,668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6"/>
          <a:stretch/>
        </p:blipFill>
        <p:spPr>
          <a:xfrm>
            <a:off x="0" y="1288473"/>
            <a:ext cx="12192000" cy="45868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43158" y="1288473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ST6GALNAC6</a:t>
            </a:r>
          </a:p>
        </p:txBody>
      </p:sp>
      <p:sp>
        <p:nvSpPr>
          <p:cNvPr id="8" name="Rectangle 7"/>
          <p:cNvSpPr/>
          <p:nvPr/>
        </p:nvSpPr>
        <p:spPr>
          <a:xfrm>
            <a:off x="8723120" y="2005738"/>
            <a:ext cx="924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RDH11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82603" y="200573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WNT8A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148237" y="200573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CHEK2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30671" y="2546065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BCKDHB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52784" y="2375070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POLR2B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081328" y="2375070"/>
            <a:ext cx="911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MALT1</a:t>
            </a:r>
          </a:p>
        </p:txBody>
      </p:sp>
    </p:spTree>
    <p:extLst>
      <p:ext uri="{BB962C8B-B14F-4D97-AF65-F5344CB8AC3E}">
        <p14:creationId xmlns:p14="http://schemas.microsoft.com/office/powerpoint/2010/main" val="387118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2" b="2512"/>
          <a:stretch/>
        </p:blipFill>
        <p:spPr>
          <a:xfrm>
            <a:off x="0" y="1296786"/>
            <a:ext cx="12192000" cy="44306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9325" y="312303"/>
            <a:ext cx="99523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Robust SKAT-O analyses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Large Cell Lymphoma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17887" y="111212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TNC</a:t>
            </a:r>
          </a:p>
        </p:txBody>
      </p:sp>
      <p:sp>
        <p:nvSpPr>
          <p:cNvPr id="5" name="Rectangle 4"/>
          <p:cNvSpPr/>
          <p:nvPr/>
        </p:nvSpPr>
        <p:spPr>
          <a:xfrm>
            <a:off x="8507153" y="2454625"/>
            <a:ext cx="89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HOMEZ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97230" y="2454625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HMGN1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95797" y="2537753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GSK3B</a:t>
            </a:r>
          </a:p>
        </p:txBody>
      </p:sp>
      <p:sp>
        <p:nvSpPr>
          <p:cNvPr id="8" name="Rectangle 7"/>
          <p:cNvSpPr/>
          <p:nvPr/>
        </p:nvSpPr>
        <p:spPr>
          <a:xfrm>
            <a:off x="4987642" y="2639291"/>
            <a:ext cx="528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EZR</a:t>
            </a:r>
          </a:p>
        </p:txBody>
      </p:sp>
      <p:sp>
        <p:nvSpPr>
          <p:cNvPr id="9" name="Rectangle 8"/>
          <p:cNvSpPr/>
          <p:nvPr/>
        </p:nvSpPr>
        <p:spPr>
          <a:xfrm>
            <a:off x="7641645" y="2722419"/>
            <a:ext cx="808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PTPRO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33430" y="2722419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CDK15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3636" y="6245229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3333"/>
                </a:solidFill>
                <a:latin typeface="Helvetica Neue"/>
              </a:rPr>
              <a:t>56 </a:t>
            </a:r>
            <a:r>
              <a:rPr lang="en-US" b="1" dirty="0" smtClean="0">
                <a:solidFill>
                  <a:srgbClr val="333333"/>
                </a:solidFill>
                <a:latin typeface="Helvetica Neue"/>
              </a:rPr>
              <a:t>cases and </a:t>
            </a:r>
            <a:r>
              <a:rPr lang="en-US" b="1" dirty="0" smtClean="0">
                <a:solidFill>
                  <a:srgbClr val="333333"/>
                </a:solidFill>
                <a:latin typeface="Helvetica Neue"/>
              </a:rPr>
              <a:t>5,544 </a:t>
            </a:r>
            <a:r>
              <a:rPr lang="en-US" b="1" dirty="0" smtClean="0">
                <a:solidFill>
                  <a:srgbClr val="333333"/>
                </a:solidFill>
                <a:latin typeface="Helvetica Neue"/>
              </a:rPr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2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7"/>
          <a:stretch/>
        </p:blipFill>
        <p:spPr>
          <a:xfrm>
            <a:off x="0" y="1354667"/>
            <a:ext cx="12192000" cy="45345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1773" y="159333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IFI16</a:t>
            </a:r>
          </a:p>
        </p:txBody>
      </p:sp>
      <p:sp>
        <p:nvSpPr>
          <p:cNvPr id="4" name="Rectangle 3"/>
          <p:cNvSpPr/>
          <p:nvPr/>
        </p:nvSpPr>
        <p:spPr>
          <a:xfrm>
            <a:off x="587730" y="286903"/>
            <a:ext cx="110165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Genome-wide Robus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SKAT-O based association study to identify myopia associated genes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06428" y="2063234"/>
            <a:ext cx="1206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STARD13</a:t>
            </a:r>
          </a:p>
        </p:txBody>
      </p:sp>
      <p:sp>
        <p:nvSpPr>
          <p:cNvPr id="6" name="Rectangle 5"/>
          <p:cNvSpPr/>
          <p:nvPr/>
        </p:nvSpPr>
        <p:spPr>
          <a:xfrm>
            <a:off x="9024271" y="230000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ZNF219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589" y="224790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AHDC1</a:t>
            </a:r>
          </a:p>
        </p:txBody>
      </p:sp>
      <p:sp>
        <p:nvSpPr>
          <p:cNvPr id="8" name="Rectangle 7"/>
          <p:cNvSpPr/>
          <p:nvPr/>
        </p:nvSpPr>
        <p:spPr>
          <a:xfrm>
            <a:off x="3585920" y="22788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ELF2</a:t>
            </a:r>
          </a:p>
        </p:txBody>
      </p:sp>
      <p:sp>
        <p:nvSpPr>
          <p:cNvPr id="9" name="Rectangle 8"/>
          <p:cNvSpPr/>
          <p:nvPr/>
        </p:nvSpPr>
        <p:spPr>
          <a:xfrm>
            <a:off x="6155727" y="2247900"/>
            <a:ext cx="1428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SPATA31E1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87242" y="2425460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LINGO3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4757" y="23000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TLR9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9201" y="5989739"/>
            <a:ext cx="7096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3333"/>
                </a:solidFill>
                <a:latin typeface="Helvetica Neue"/>
              </a:rPr>
              <a:t>111 cases and 10,989 control in 50,000 exome-sequencing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47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485384"/>
            <a:ext cx="12192000" cy="5786259"/>
            <a:chOff x="0" y="485384"/>
            <a:chExt cx="12192000" cy="578625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72"/>
            <a:stretch/>
          </p:blipFill>
          <p:spPr>
            <a:xfrm>
              <a:off x="0" y="1190625"/>
              <a:ext cx="12192000" cy="4536894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802220" y="485384"/>
              <a:ext cx="110165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Genome-wide Robus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 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SKAT-O based association study to identify lung cancer associated genes 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416390" y="1472684"/>
              <a:ext cx="770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CAV2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554251" y="1786414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APOC4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86773" y="2026682"/>
              <a:ext cx="1082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RSC1A1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017969" y="1915694"/>
              <a:ext cx="8258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UACA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10578" y="2413137"/>
              <a:ext cx="887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REC8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625463" y="2103672"/>
              <a:ext cx="1351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LRRC37A3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53703" y="2091430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LRIT1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0552" y="2276096"/>
              <a:ext cx="9412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GPR39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83328" y="227609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CCDC51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41650" y="2450888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TEX264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45028" y="2279059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TPM2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2865" y="5902311"/>
              <a:ext cx="3873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333333"/>
                  </a:solidFill>
                  <a:latin typeface="Helvetica Neue"/>
                </a:rPr>
                <a:t>166 </a:t>
              </a:r>
              <a:r>
                <a:rPr lang="en-US" b="1" dirty="0">
                  <a:solidFill>
                    <a:srgbClr val="333333"/>
                  </a:solidFill>
                  <a:latin typeface="Helvetica Neue"/>
                </a:rPr>
                <a:t>cases and </a:t>
              </a:r>
              <a:r>
                <a:rPr lang="en-US" b="1" dirty="0" smtClean="0">
                  <a:solidFill>
                    <a:srgbClr val="333333"/>
                  </a:solidFill>
                  <a:latin typeface="Helvetica Neue"/>
                </a:rPr>
                <a:t>16,434 controls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716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48910" y="195925"/>
            <a:ext cx="86691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Robust SKAT-O analyses to Bladder Cancer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3636" y="6245229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3333"/>
                </a:solidFill>
                <a:latin typeface="Helvetica Neue"/>
              </a:rPr>
              <a:t>245 cases and 24,255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" t="13472" r="136" b="477"/>
          <a:stretch/>
        </p:blipFill>
        <p:spPr>
          <a:xfrm>
            <a:off x="0" y="1413164"/>
            <a:ext cx="12192000" cy="44962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6382" y="132409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SMYD2</a:t>
            </a:r>
          </a:p>
        </p:txBody>
      </p:sp>
      <p:sp>
        <p:nvSpPr>
          <p:cNvPr id="6" name="Rectangle 5"/>
          <p:cNvSpPr/>
          <p:nvPr/>
        </p:nvSpPr>
        <p:spPr>
          <a:xfrm>
            <a:off x="6828682" y="169342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GLUD1</a:t>
            </a:r>
          </a:p>
        </p:txBody>
      </p:sp>
      <p:sp>
        <p:nvSpPr>
          <p:cNvPr id="7" name="Rectangle 6"/>
          <p:cNvSpPr/>
          <p:nvPr/>
        </p:nvSpPr>
        <p:spPr>
          <a:xfrm>
            <a:off x="4902532" y="1878092"/>
            <a:ext cx="1193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ATP6V1H</a:t>
            </a:r>
          </a:p>
        </p:txBody>
      </p:sp>
      <p:sp>
        <p:nvSpPr>
          <p:cNvPr id="8" name="Rectangle 7"/>
          <p:cNvSpPr/>
          <p:nvPr/>
        </p:nvSpPr>
        <p:spPr>
          <a:xfrm>
            <a:off x="11151715" y="1693426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GTPBP1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72811" y="178249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ECH1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26329" y="184458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MECR</a:t>
            </a:r>
          </a:p>
        </p:txBody>
      </p:sp>
    </p:spTree>
    <p:extLst>
      <p:ext uri="{BB962C8B-B14F-4D97-AF65-F5344CB8AC3E}">
        <p14:creationId xmlns:p14="http://schemas.microsoft.com/office/powerpoint/2010/main" val="20772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9"/>
          <a:stretch/>
        </p:blipFill>
        <p:spPr>
          <a:xfrm>
            <a:off x="0" y="1288473"/>
            <a:ext cx="12192000" cy="45203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48910" y="195925"/>
            <a:ext cx="8579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Robust SKAT-O analyses to </a:t>
            </a:r>
            <a:r>
              <a:rPr lang="en-US" sz="3200" b="1" dirty="0" smtClean="0">
                <a:solidFill>
                  <a:srgbClr val="333333"/>
                </a:solidFill>
                <a:latin typeface="Helvetica Neue"/>
              </a:rPr>
              <a:t>Urinary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7772" y="6131921"/>
            <a:ext cx="10410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/>
              </a:rPr>
              <a:t>Cancer of urinary organs (incl. kidney and bladder): 421 case vs 41,679 control</a:t>
            </a:r>
          </a:p>
        </p:txBody>
      </p:sp>
      <p:sp>
        <p:nvSpPr>
          <p:cNvPr id="5" name="Rectangle 4"/>
          <p:cNvSpPr/>
          <p:nvPr/>
        </p:nvSpPr>
        <p:spPr>
          <a:xfrm>
            <a:off x="5650671" y="1103807"/>
            <a:ext cx="1193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ATP6V1H</a:t>
            </a:r>
          </a:p>
        </p:txBody>
      </p:sp>
      <p:sp>
        <p:nvSpPr>
          <p:cNvPr id="6" name="Rectangle 5"/>
          <p:cNvSpPr/>
          <p:nvPr/>
        </p:nvSpPr>
        <p:spPr>
          <a:xfrm>
            <a:off x="1385179" y="1723105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SMYD2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0956" y="209243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GLUD1</a:t>
            </a:r>
          </a:p>
        </p:txBody>
      </p:sp>
      <p:sp>
        <p:nvSpPr>
          <p:cNvPr id="8" name="Rectangle 7"/>
          <p:cNvSpPr/>
          <p:nvPr/>
        </p:nvSpPr>
        <p:spPr>
          <a:xfrm>
            <a:off x="7521504" y="2253991"/>
            <a:ext cx="1193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TSPAN32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74250" y="218600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SOX18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22218" y="227710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TTC39C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80257" y="2438657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FBXO32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86856" y="2739998"/>
            <a:ext cx="872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LTBP4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67716" y="2555332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OR51E2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98887" y="2626300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SPRR2G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04872" y="264643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MUC13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18915" y="2646435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POM121</a:t>
            </a:r>
          </a:p>
        </p:txBody>
      </p:sp>
    </p:spTree>
    <p:extLst>
      <p:ext uri="{BB962C8B-B14F-4D97-AF65-F5344CB8AC3E}">
        <p14:creationId xmlns:p14="http://schemas.microsoft.com/office/powerpoint/2010/main" val="2704169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4545" y="233536"/>
            <a:ext cx="11740376" cy="6012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>
                <a:latin typeface="Times New Roman" panose="02020603050405020304" pitchFamily="18" charset="0"/>
                <a:ea typeface="+mn-ea"/>
                <a:cs typeface="+mn-cs"/>
              </a:rPr>
              <a:t>Challenge: low data quality both in genotyping and phenotyping</a:t>
            </a:r>
            <a:endParaRPr lang="he-IL" altLang="en-US" sz="3200" b="1" dirty="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7" y="1401026"/>
            <a:ext cx="5001233" cy="25731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21734" y="2881349"/>
            <a:ext cx="1768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Genotyping 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calling bias</a:t>
            </a:r>
          </a:p>
        </p:txBody>
      </p:sp>
      <p:sp>
        <p:nvSpPr>
          <p:cNvPr id="6" name="Rectangle 5"/>
          <p:cNvSpPr/>
          <p:nvPr/>
        </p:nvSpPr>
        <p:spPr>
          <a:xfrm>
            <a:off x="5940007" y="1401027"/>
            <a:ext cx="5772772" cy="257314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91118" y="1688170"/>
            <a:ext cx="2648209" cy="75828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Regeneron Seal Point Balinese (SPB)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91118" y="3019848"/>
            <a:ext cx="2648209" cy="7582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Functionally Equivalent pipeline (FE)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8996796" y="3044240"/>
            <a:ext cx="211110" cy="70949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823" y="3384405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Retracted or update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6528" y="1882644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Retracted ~ July 2019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996796" y="1712561"/>
            <a:ext cx="211110" cy="70949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57992" y="2928407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December, 2019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77" y="4461667"/>
            <a:ext cx="5520951" cy="19856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62928" y="4761994"/>
            <a:ext cx="62519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Technique quality control, negative and positive control 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should be set as much as possible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89910" y="4301899"/>
            <a:ext cx="58137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https://www.biorxiv.org/content/biorxiv/early/2019/12/10/868570.full.pdf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4712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1274" y="267226"/>
            <a:ext cx="12045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Summary and Discussion</a:t>
            </a:r>
            <a:endParaRPr lang="en-US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4150" y="1714779"/>
            <a:ext cx="12370356" cy="4943195"/>
          </a:xfrm>
          <a:prstGeom prst="rect">
            <a:avLst/>
          </a:prstGeom>
        </p:spPr>
        <p:txBody>
          <a:bodyPr rtl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Advantage:</a:t>
            </a:r>
          </a:p>
          <a:p>
            <a:pPr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novel 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rare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disease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associated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variants with imbalanced dataset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Computational time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is scalable for large biobank dataset ~ 500,000 samples</a:t>
            </a:r>
          </a:p>
          <a:p>
            <a:pPr marL="0" indent="0">
              <a:buNone/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Limitation: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Only works in unrelated individuals, 30% samples should be excluded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 will suffer inflated type I error if case: control ratio &gt; 1: 99 which is common in large biobank</a:t>
            </a:r>
          </a:p>
          <a:p>
            <a:pPr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Phenotyping accuracy is one of the concerns: ICD10 =&gt;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PheCode</a:t>
            </a:r>
            <a:endParaRPr lang="en-US" sz="2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Opportunity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>
              <a:buNone/>
              <a:defRPr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4150" y="1132312"/>
            <a:ext cx="120459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eveloped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region based computational pipeline to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rare disease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variants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imbalance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486775" y="3189542"/>
            <a:ext cx="337107" cy="253931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990101" y="2834100"/>
            <a:ext cx="4366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rgbClr val="7030A0"/>
                </a:solidFill>
                <a:latin typeface="Helvetica W01 Roman"/>
              </a:rPr>
              <a:t>Generalized linear mixed </a:t>
            </a:r>
          </a:p>
          <a:p>
            <a:pPr algn="r"/>
            <a:r>
              <a:rPr lang="en-US" b="1" dirty="0" smtClean="0">
                <a:solidFill>
                  <a:srgbClr val="7030A0"/>
                </a:solidFill>
                <a:latin typeface="Helvetica W01 Roman"/>
              </a:rPr>
              <a:t>model (GLMM)</a:t>
            </a:r>
            <a:endParaRPr lang="en-US" b="1" dirty="0">
              <a:solidFill>
                <a:srgbClr val="7030A0"/>
              </a:solidFill>
              <a:latin typeface="Helvetica W01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5063727"/>
            <a:ext cx="5043866" cy="1594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841" y="5063727"/>
            <a:ext cx="4951867" cy="14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485148"/>
            <a:ext cx="113728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Thanks</a:t>
            </a:r>
            <a:endParaRPr lang="en-US" sz="3200" b="1" dirty="0">
              <a:solidFill>
                <a:schemeClr val="tx2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40369" y="297298"/>
            <a:ext cx="112725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Methods: Apply GWAS to Identify Disease Associated Genes</a:t>
            </a:r>
            <a:endParaRPr lang="en-US" sz="30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449274" y="1292661"/>
            <a:ext cx="2991835" cy="871683"/>
            <a:chOff x="6201326" y="1729435"/>
            <a:chExt cx="1710019" cy="512992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6201326" y="1890964"/>
              <a:ext cx="171001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201326" y="2154561"/>
              <a:ext cx="171001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5-Point Star 15"/>
            <p:cNvSpPr/>
            <p:nvPr/>
          </p:nvSpPr>
          <p:spPr>
            <a:xfrm>
              <a:off x="6400828" y="1729435"/>
              <a:ext cx="199502" cy="263597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17" name="5-Point Star 16"/>
            <p:cNvSpPr/>
            <p:nvPr/>
          </p:nvSpPr>
          <p:spPr>
            <a:xfrm>
              <a:off x="7426840" y="1978830"/>
              <a:ext cx="199502" cy="263597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552000" y="1253332"/>
            <a:ext cx="2645741" cy="907969"/>
            <a:chOff x="1600200" y="2362200"/>
            <a:chExt cx="3962400" cy="10668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600200" y="2743200"/>
              <a:ext cx="39624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600200" y="3200400"/>
              <a:ext cx="39624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5-Point Star 10"/>
            <p:cNvSpPr/>
            <p:nvPr/>
          </p:nvSpPr>
          <p:spPr>
            <a:xfrm>
              <a:off x="2133600" y="2362200"/>
              <a:ext cx="533400" cy="457200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12" name="5-Point Star 11"/>
            <p:cNvSpPr/>
            <p:nvPr/>
          </p:nvSpPr>
          <p:spPr>
            <a:xfrm>
              <a:off x="2133600" y="2971800"/>
              <a:ext cx="533400" cy="457200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488838" y="2482320"/>
            <a:ext cx="5737890" cy="3595209"/>
          </a:xfrm>
          <a:prstGeom prst="rect">
            <a:avLst/>
          </a:prstGeom>
        </p:spPr>
        <p:txBody>
          <a:bodyPr rtl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Common variant model: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Multiplicative</a:t>
            </a:r>
          </a:p>
          <a:p>
            <a:pPr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Dominant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Recessive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Codominance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Over-dominant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Multiple tests</a:t>
            </a:r>
          </a:p>
          <a:p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Considerable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heterogeneity among studies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403079" y="2438816"/>
            <a:ext cx="6518787" cy="3453371"/>
          </a:xfrm>
          <a:prstGeom prst="rect">
            <a:avLst/>
          </a:prstGeom>
        </p:spPr>
        <p:txBody>
          <a:bodyPr rtl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Rare variants model: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Group-based association study (rare variants)</a:t>
            </a: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1. Burden test (effect, weight)</a:t>
            </a: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2. Kernel-based variance-component test (SKAT)</a:t>
            </a:r>
          </a:p>
          <a:p>
            <a:pPr marL="0" indent="0"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Compound heterozygosity study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1. Strong assumption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2. Functional variants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0369" y="156584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07782" y="158065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</a:t>
            </a:r>
          </a:p>
        </p:txBody>
      </p:sp>
      <p:sp>
        <p:nvSpPr>
          <p:cNvPr id="2" name="Rectangle 1"/>
          <p:cNvSpPr/>
          <p:nvPr/>
        </p:nvSpPr>
        <p:spPr>
          <a:xfrm>
            <a:off x="5458724" y="4779378"/>
            <a:ext cx="4255318" cy="1190625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42355" y="3191859"/>
            <a:ext cx="5830519" cy="1163746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67946" y="6102485"/>
            <a:ext cx="2464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Dr. Steven Schrodi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298234" y="5810300"/>
            <a:ext cx="285750" cy="3056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598133" y="4671852"/>
            <a:ext cx="2634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Dr. Scott J Hebbring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0791831" y="4366510"/>
            <a:ext cx="222801" cy="35279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9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846" y="365869"/>
            <a:ext cx="12468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Robust Region-based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Rare-Variant Tests for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Binary Traits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54177" y="1350031"/>
            <a:ext cx="11837823" cy="5407456"/>
            <a:chOff x="401636" y="1398885"/>
            <a:chExt cx="13034952" cy="59291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636" y="1398885"/>
              <a:ext cx="4924425" cy="84772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725487" y="2996808"/>
              <a:ext cx="4468814" cy="695325"/>
              <a:chOff x="623886" y="2683747"/>
              <a:chExt cx="4702175" cy="78296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5448" y="2686093"/>
                <a:ext cx="3630613" cy="78061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886" y="2683747"/>
                <a:ext cx="1143775" cy="757565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t="9327"/>
            <a:stretch/>
          </p:blipFill>
          <p:spPr>
            <a:xfrm>
              <a:off x="599883" y="4470193"/>
              <a:ext cx="6176964" cy="153876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0488" y="1449083"/>
              <a:ext cx="2777443" cy="69756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380282" y="3808920"/>
              <a:ext cx="28007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7030A0"/>
                  </a:solidFill>
                  <a:latin typeface="AdvP9725"/>
                </a:rPr>
                <a:t>Binary Phenotype</a:t>
              </a:r>
              <a:endParaRPr lang="en-US" sz="24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3947886" y="3594349"/>
              <a:ext cx="205355" cy="184666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675323" y="2230214"/>
              <a:ext cx="45801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7030A0"/>
                  </a:solidFill>
                  <a:latin typeface="AdvP9725"/>
                </a:rPr>
                <a:t>Estimated Disease Probability</a:t>
              </a:r>
              <a:endParaRPr lang="en-US" sz="24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4780666" y="2854779"/>
              <a:ext cx="239485" cy="138803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1164818" y="6061175"/>
              <a:ext cx="22563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rgbClr val="7030A0"/>
                  </a:solidFill>
                  <a:latin typeface="AdvP9725"/>
                </a:rPr>
                <a:t>Burden Test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1681603" y="5745665"/>
              <a:ext cx="74726" cy="315509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3789601" y="5929389"/>
              <a:ext cx="19491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rgbClr val="7030A0"/>
                  </a:solidFill>
                  <a:latin typeface="AdvP9725"/>
                </a:rPr>
                <a:t>SKAT Test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4631486" y="5608233"/>
              <a:ext cx="74726" cy="315509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02580" y="6394609"/>
              <a:ext cx="5067300" cy="93345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6319715" y="5491618"/>
              <a:ext cx="23284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rgbClr val="7030A0"/>
                  </a:solidFill>
                  <a:latin typeface="AdvP9725"/>
                </a:rPr>
                <a:t>SKAT-O Test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33" idx="2"/>
            </p:cNvCxnSpPr>
            <p:nvPr/>
          </p:nvCxnSpPr>
          <p:spPr>
            <a:xfrm>
              <a:off x="7483945" y="6014838"/>
              <a:ext cx="194135" cy="388966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72875" y="2839789"/>
              <a:ext cx="4031650" cy="852279"/>
            </a:xfrm>
            <a:prstGeom prst="rect">
              <a:avLst/>
            </a:prstGeom>
          </p:spPr>
        </p:pic>
        <p:sp>
          <p:nvSpPr>
            <p:cNvPr id="40" name="Right Arrow 39"/>
            <p:cNvSpPr/>
            <p:nvPr/>
          </p:nvSpPr>
          <p:spPr>
            <a:xfrm>
              <a:off x="5560919" y="2833285"/>
              <a:ext cx="290396" cy="783804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5"/>
            <a:srcRect t="-1" r="49293" b="-9436"/>
            <a:stretch/>
          </p:blipFill>
          <p:spPr>
            <a:xfrm>
              <a:off x="5965373" y="2948820"/>
              <a:ext cx="551189" cy="73624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6430322" y="2924180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/>
                <a:t>~</a:t>
              </a:r>
              <a:endParaRPr lang="en-US" sz="4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873728" y="3731047"/>
              <a:ext cx="46490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Imbalanced =&gt; Severe Skewed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432584" y="4218373"/>
              <a:ext cx="5695729" cy="9111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 (saddle point approximation) </a:t>
              </a:r>
            </a:p>
            <a:p>
              <a:r>
                <a:rPr lang="en-US" sz="24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 (efficient sampling)</a:t>
              </a:r>
              <a:endPara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10"/>
            <a:srcRect l="33798" r="3450" b="2835"/>
            <a:stretch/>
          </p:blipFill>
          <p:spPr>
            <a:xfrm>
              <a:off x="9013601" y="5451227"/>
              <a:ext cx="4422987" cy="1074578"/>
            </a:xfrm>
            <a:prstGeom prst="rect">
              <a:avLst/>
            </a:prstGeom>
          </p:spPr>
        </p:pic>
      </p:grpSp>
      <p:cxnSp>
        <p:nvCxnSpPr>
          <p:cNvPr id="47" name="Straight Arrow Connector 46"/>
          <p:cNvCxnSpPr/>
          <p:nvPr/>
        </p:nvCxnSpPr>
        <p:spPr>
          <a:xfrm>
            <a:off x="9899905" y="4810478"/>
            <a:ext cx="222950" cy="28140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159760" y="5074826"/>
            <a:ext cx="4016780" cy="980024"/>
          </a:xfrm>
          <a:prstGeom prst="rect">
            <a:avLst/>
          </a:prstGeom>
          <a:solidFill>
            <a:srgbClr val="92D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758279" y="6060915"/>
            <a:ext cx="4109950" cy="724516"/>
          </a:xfrm>
          <a:prstGeom prst="rect">
            <a:avLst/>
          </a:prstGeom>
          <a:solidFill>
            <a:srgbClr val="92D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23" y="901567"/>
            <a:ext cx="9635231" cy="56532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3909" y="112565"/>
            <a:ext cx="118655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Inflated Type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 Error Rates of Unadjusted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Burden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SKAT, and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SKAT-O</a:t>
            </a:r>
            <a:endParaRPr lang="en-US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181350" y="4886325"/>
            <a:ext cx="0" cy="10763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190875" y="3438523"/>
            <a:ext cx="0" cy="10763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486400" y="4886325"/>
            <a:ext cx="0" cy="10763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495925" y="3438523"/>
            <a:ext cx="0" cy="10763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610475" y="4886325"/>
            <a:ext cx="0" cy="10763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600950" y="3438523"/>
            <a:ext cx="0" cy="10763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86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4300" y="1011676"/>
            <a:ext cx="6344866" cy="5846323"/>
            <a:chOff x="114300" y="352654"/>
            <a:chExt cx="7200900" cy="65053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51249" b="-2790"/>
            <a:stretch/>
          </p:blipFill>
          <p:spPr>
            <a:xfrm>
              <a:off x="114300" y="352654"/>
              <a:ext cx="6791325" cy="34237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49073" t="3033"/>
            <a:stretch/>
          </p:blipFill>
          <p:spPr>
            <a:xfrm>
              <a:off x="190500" y="3614454"/>
              <a:ext cx="7124700" cy="3243546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617131" y="227404"/>
            <a:ext cx="10823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</a:rPr>
              <a:t>R</a:t>
            </a:r>
            <a:r>
              <a:rPr lang="en-US" sz="3200" b="1" dirty="0" smtClean="0">
                <a:latin typeface="Times New Roman" panose="02020603050405020304" pitchFamily="18" charset="0"/>
              </a:rPr>
              <a:t>obust SKAT shows higher power to identify causal variants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4327264" y="4487556"/>
            <a:ext cx="1612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Robust SKAT 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165937" y="5038928"/>
            <a:ext cx="203731" cy="2821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133511" y="4261456"/>
            <a:ext cx="236157" cy="1938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37921" y="2240787"/>
            <a:ext cx="5876930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3-8-2 rule: </a:t>
            </a:r>
            <a:endParaRPr lang="en-US" sz="3600" dirty="0"/>
          </a:p>
          <a:p>
            <a:endParaRPr lang="en-US" sz="2800" dirty="0" smtClean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</a:rPr>
              <a:t>30% total variants are causal variants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</a:rPr>
              <a:t>80% causal variants are risk factors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</a:rPr>
              <a:t>20% causal variants are protective</a:t>
            </a:r>
          </a:p>
        </p:txBody>
      </p:sp>
    </p:spTree>
    <p:extLst>
      <p:ext uri="{BB962C8B-B14F-4D97-AF65-F5344CB8AC3E}">
        <p14:creationId xmlns:p14="http://schemas.microsoft.com/office/powerpoint/2010/main" val="214138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2348" y="1000125"/>
            <a:ext cx="6212648" cy="5572125"/>
            <a:chOff x="-107123" y="831317"/>
            <a:chExt cx="6667215" cy="59123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50844" b="10663"/>
            <a:stretch/>
          </p:blipFill>
          <p:spPr>
            <a:xfrm>
              <a:off x="51882" y="3790950"/>
              <a:ext cx="6508210" cy="295275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50317" b="10455"/>
            <a:stretch/>
          </p:blipFill>
          <p:spPr>
            <a:xfrm>
              <a:off x="-107123" y="831317"/>
              <a:ext cx="6577841" cy="2959633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650539" y="177196"/>
            <a:ext cx="11248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</a:rPr>
              <a:t>R</a:t>
            </a:r>
            <a:r>
              <a:rPr lang="en-US" sz="3200" b="1" dirty="0" smtClean="0">
                <a:latin typeface="Times New Roman" panose="02020603050405020304" pitchFamily="18" charset="0"/>
              </a:rPr>
              <a:t>obust SKAT-O shows higher power to identify causal variants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6274996" y="2311133"/>
            <a:ext cx="5876930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</a:rPr>
              <a:t>3-1-0 rule: </a:t>
            </a:r>
            <a:endParaRPr lang="en-US" sz="3800" dirty="0"/>
          </a:p>
          <a:p>
            <a:endParaRPr lang="en-US" sz="2800" dirty="0" smtClean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</a:rPr>
              <a:t>30% total variants are causal variants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</a:rPr>
              <a:t>100% causal variants are risk factors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</a:rPr>
              <a:t>0% causal variants are protective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4236374" y="4514132"/>
            <a:ext cx="1794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Robust SKAT-O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45183" y="1627390"/>
            <a:ext cx="203731" cy="28210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133511" y="4261456"/>
            <a:ext cx="236157" cy="1938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23491" y="4993409"/>
            <a:ext cx="203731" cy="2821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715589" y="1994328"/>
            <a:ext cx="199311" cy="238151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58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4443"/>
          <a:stretch/>
        </p:blipFill>
        <p:spPr>
          <a:xfrm>
            <a:off x="100013" y="904875"/>
            <a:ext cx="3386138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959"/>
          <a:stretch/>
        </p:blipFill>
        <p:spPr>
          <a:xfrm>
            <a:off x="3629025" y="904875"/>
            <a:ext cx="3052762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75452"/>
          <a:stretch/>
        </p:blipFill>
        <p:spPr>
          <a:xfrm>
            <a:off x="176213" y="3862387"/>
            <a:ext cx="3233738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898" b="987"/>
          <a:stretch/>
        </p:blipFill>
        <p:spPr>
          <a:xfrm>
            <a:off x="3638550" y="3876675"/>
            <a:ext cx="3043237" cy="2867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7549" y="4426572"/>
            <a:ext cx="1851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Robust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SKAT-O 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53540" y="4767208"/>
            <a:ext cx="203731" cy="2821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518766" y="4232760"/>
            <a:ext cx="236157" cy="1938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44746" y="1493131"/>
            <a:ext cx="1851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Robust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SKAT-O 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84499" y="1928879"/>
            <a:ext cx="203731" cy="2821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544504" y="1299319"/>
            <a:ext cx="236157" cy="1938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78992" y="889127"/>
            <a:ext cx="2276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Region=2K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80858" y="3782291"/>
            <a:ext cx="2276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Region=3K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3493" y="166877"/>
            <a:ext cx="11292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</a:rPr>
              <a:t>Power evaluation: robust SKAT-O showed length independence</a:t>
            </a:r>
            <a:endParaRPr lang="en-US" sz="3200" b="1" dirty="0"/>
          </a:p>
        </p:txBody>
      </p:sp>
      <p:sp>
        <p:nvSpPr>
          <p:cNvPr id="15" name="Rectangle 14"/>
          <p:cNvSpPr/>
          <p:nvPr/>
        </p:nvSpPr>
        <p:spPr>
          <a:xfrm>
            <a:off x="6681787" y="2217033"/>
            <a:ext cx="511390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</a:rPr>
              <a:t>3-8-2 rule: </a:t>
            </a:r>
            <a:endParaRPr lang="en-US" sz="3200" dirty="0"/>
          </a:p>
          <a:p>
            <a:endParaRPr lang="en-US" sz="2400" dirty="0" smtClean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</a:rPr>
              <a:t>30% total variants are causal variants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</a:rPr>
              <a:t>80% causal variants are risk factors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</a:rPr>
              <a:t>20% causal variants are protective</a:t>
            </a:r>
          </a:p>
        </p:txBody>
      </p:sp>
    </p:spTree>
    <p:extLst>
      <p:ext uri="{BB962C8B-B14F-4D97-AF65-F5344CB8AC3E}">
        <p14:creationId xmlns:p14="http://schemas.microsoft.com/office/powerpoint/2010/main" val="397465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4498" y="77453"/>
            <a:ext cx="10029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</a:rPr>
              <a:t>Computational time: robust SKAT-O require 140x times</a:t>
            </a:r>
            <a:endParaRPr lang="en-US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636005" y="700328"/>
            <a:ext cx="106441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times is almost similar between 5,000 and 100,000 samples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791 UK biobank phenotypes and 50,000 samples require 453 CPU days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phenotypes and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50,000 samples require </a:t>
            </a:r>
            <a:r>
              <a:rPr lang="en-US" sz="2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13.7 CPU hours</a:t>
            </a:r>
          </a:p>
          <a:p>
            <a:endParaRPr lang="en-US" sz="2400" dirty="0" smtClean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17" y="2269988"/>
            <a:ext cx="4282589" cy="26738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26654" y="5159293"/>
            <a:ext cx="5700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202020"/>
                </a:solidFill>
                <a:latin typeface="Open Sans"/>
              </a:rPr>
              <a:t>18 </a:t>
            </a:r>
            <a:r>
              <a:rPr lang="en-US" sz="2400" dirty="0">
                <a:solidFill>
                  <a:srgbClr val="202020"/>
                </a:solidFill>
                <a:latin typeface="Open Sans"/>
              </a:rPr>
              <a:t>server nodes with 160 cores of computer power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422008" y="6085540"/>
            <a:ext cx="3953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500K sample ~ 30 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29" y="1902492"/>
            <a:ext cx="4893370" cy="49555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88447" y="5836401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100K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5918149" y="6205733"/>
            <a:ext cx="338348" cy="200769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42899" y="46159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2.7 hours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86400" y="4800600"/>
            <a:ext cx="288858" cy="170454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924050" y="4985266"/>
            <a:ext cx="439083" cy="31150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342899" y="2667000"/>
            <a:ext cx="563424" cy="252662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008489" y="2919661"/>
            <a:ext cx="584450" cy="213035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5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5"/>
          <a:stretch/>
        </p:blipFill>
        <p:spPr>
          <a:xfrm>
            <a:off x="0" y="1064029"/>
            <a:ext cx="12192000" cy="4578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48910" y="195925"/>
            <a:ext cx="88294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Robust SKAT-O analyses to Prostate Cancer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7537" y="1064029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HOXB13</a:t>
            </a:r>
          </a:p>
        </p:txBody>
      </p:sp>
      <p:sp>
        <p:nvSpPr>
          <p:cNvPr id="5" name="Rectangle 4"/>
          <p:cNvSpPr/>
          <p:nvPr/>
        </p:nvSpPr>
        <p:spPr>
          <a:xfrm>
            <a:off x="6349508" y="2122116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RALGPS1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3037" y="257100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5876" y="2571003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ATXN7L2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0078" y="2670756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AREL1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6081" y="2755669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SMO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4463" y="2804947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11454" y="2983962"/>
            <a:ext cx="924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PARP6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45519" y="2855422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MAGI1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0282" y="6045723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 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741 </a:t>
            </a:r>
            <a:r>
              <a:rPr lang="en-US" b="1" dirty="0" smtClean="0">
                <a:solidFill>
                  <a:srgbClr val="333333"/>
                </a:solidFill>
                <a:latin typeface="Helvetica Neue"/>
              </a:rPr>
              <a:t>cases and 18,940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3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731</Words>
  <Application>Microsoft Office PowerPoint</Application>
  <PresentationFormat>Widescreen</PresentationFormat>
  <Paragraphs>182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Adobe Gothic Std B</vt:lpstr>
      <vt:lpstr>AdvP9725</vt:lpstr>
      <vt:lpstr>Arial</vt:lpstr>
      <vt:lpstr>Calibri</vt:lpstr>
      <vt:lpstr>Calibri Light</vt:lpstr>
      <vt:lpstr>Helvetica Neue</vt:lpstr>
      <vt:lpstr>Helvetica W01 Roman</vt:lpstr>
      <vt:lpstr>Open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22</cp:revision>
  <dcterms:created xsi:type="dcterms:W3CDTF">2020-01-26T05:05:45Z</dcterms:created>
  <dcterms:modified xsi:type="dcterms:W3CDTF">2020-01-26T06:32:49Z</dcterms:modified>
</cp:coreProperties>
</file>